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58"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p:scale>
          <a:sx n="100" d="100"/>
          <a:sy n="100" d="100"/>
        </p:scale>
        <p:origin x="-7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AA62DFB5-1B9E-4161-8AA7-012FA197636F}" type="datetimeFigureOut">
              <a:rPr lang="en-US" smtClean="0"/>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22050-DF60-4CDF-B68A-8721ED82991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2269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62DFB5-1B9E-4161-8AA7-012FA197636F}" type="datetimeFigureOut">
              <a:rPr lang="en-US" smtClean="0"/>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22050-DF60-4CDF-B68A-8721ED829918}" type="slidenum">
              <a:rPr lang="en-US" smtClean="0"/>
              <a:t>‹#›</a:t>
            </a:fld>
            <a:endParaRPr lang="en-US" dirty="0"/>
          </a:p>
        </p:txBody>
      </p:sp>
    </p:spTree>
    <p:extLst>
      <p:ext uri="{BB962C8B-B14F-4D97-AF65-F5344CB8AC3E}">
        <p14:creationId xmlns:p14="http://schemas.microsoft.com/office/powerpoint/2010/main" val="1677933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62DFB5-1B9E-4161-8AA7-012FA197636F}" type="datetimeFigureOut">
              <a:rPr lang="en-US" smtClean="0"/>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22050-DF60-4CDF-B68A-8721ED82991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5422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62DFB5-1B9E-4161-8AA7-012FA197636F}" type="datetimeFigureOut">
              <a:rPr lang="en-US" smtClean="0"/>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22050-DF60-4CDF-B68A-8721ED829918}" type="slidenum">
              <a:rPr lang="en-US" smtClean="0"/>
              <a:t>‹#›</a:t>
            </a:fld>
            <a:endParaRPr lang="en-US" dirty="0"/>
          </a:p>
        </p:txBody>
      </p:sp>
    </p:spTree>
    <p:extLst>
      <p:ext uri="{BB962C8B-B14F-4D97-AF65-F5344CB8AC3E}">
        <p14:creationId xmlns:p14="http://schemas.microsoft.com/office/powerpoint/2010/main" val="1471289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62DFB5-1B9E-4161-8AA7-012FA197636F}" type="datetimeFigureOut">
              <a:rPr lang="en-US" smtClean="0"/>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22050-DF60-4CDF-B68A-8721ED82991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8481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62DFB5-1B9E-4161-8AA7-012FA197636F}" type="datetimeFigureOut">
              <a:rPr lang="en-US" smtClean="0"/>
              <a:t>9/20/2017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22050-DF60-4CDF-B68A-8721ED829918}" type="slidenum">
              <a:rPr lang="en-US" smtClean="0"/>
              <a:t>‹#›</a:t>
            </a:fld>
            <a:endParaRPr lang="en-US" dirty="0"/>
          </a:p>
        </p:txBody>
      </p:sp>
    </p:spTree>
    <p:extLst>
      <p:ext uri="{BB962C8B-B14F-4D97-AF65-F5344CB8AC3E}">
        <p14:creationId xmlns:p14="http://schemas.microsoft.com/office/powerpoint/2010/main" val="348137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62DFB5-1B9E-4161-8AA7-012FA197636F}" type="datetimeFigureOut">
              <a:rPr lang="en-US" smtClean="0"/>
              <a:t>9/20/2017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922050-DF60-4CDF-B68A-8721ED829918}" type="slidenum">
              <a:rPr lang="en-US" smtClean="0"/>
              <a:t>‹#›</a:t>
            </a:fld>
            <a:endParaRPr lang="en-US" dirty="0"/>
          </a:p>
        </p:txBody>
      </p:sp>
    </p:spTree>
    <p:extLst>
      <p:ext uri="{BB962C8B-B14F-4D97-AF65-F5344CB8AC3E}">
        <p14:creationId xmlns:p14="http://schemas.microsoft.com/office/powerpoint/2010/main" val="378855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A62DFB5-1B9E-4161-8AA7-012FA197636F}" type="datetimeFigureOut">
              <a:rPr lang="en-US" smtClean="0"/>
              <a:t>9/20/2017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922050-DF60-4CDF-B68A-8721ED829918}" type="slidenum">
              <a:rPr lang="en-US" smtClean="0"/>
              <a:t>‹#›</a:t>
            </a:fld>
            <a:endParaRPr lang="en-US" dirty="0"/>
          </a:p>
        </p:txBody>
      </p:sp>
    </p:spTree>
    <p:extLst>
      <p:ext uri="{BB962C8B-B14F-4D97-AF65-F5344CB8AC3E}">
        <p14:creationId xmlns:p14="http://schemas.microsoft.com/office/powerpoint/2010/main" val="586220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62DFB5-1B9E-4161-8AA7-012FA197636F}" type="datetimeFigureOut">
              <a:rPr lang="en-US" smtClean="0"/>
              <a:t>9/20/2017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922050-DF60-4CDF-B68A-8721ED829918}" type="slidenum">
              <a:rPr lang="en-US" smtClean="0"/>
              <a:t>‹#›</a:t>
            </a:fld>
            <a:endParaRPr lang="en-US" dirty="0"/>
          </a:p>
        </p:txBody>
      </p:sp>
    </p:spTree>
    <p:extLst>
      <p:ext uri="{BB962C8B-B14F-4D97-AF65-F5344CB8AC3E}">
        <p14:creationId xmlns:p14="http://schemas.microsoft.com/office/powerpoint/2010/main" val="65109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62DFB5-1B9E-4161-8AA7-012FA197636F}" type="datetimeFigureOut">
              <a:rPr lang="en-US" smtClean="0"/>
              <a:t>9/20/2017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22050-DF60-4CDF-B68A-8721ED829918}" type="slidenum">
              <a:rPr lang="en-US" smtClean="0"/>
              <a:t>‹#›</a:t>
            </a:fld>
            <a:endParaRPr lang="en-US" dirty="0"/>
          </a:p>
        </p:txBody>
      </p:sp>
    </p:spTree>
    <p:extLst>
      <p:ext uri="{BB962C8B-B14F-4D97-AF65-F5344CB8AC3E}">
        <p14:creationId xmlns:p14="http://schemas.microsoft.com/office/powerpoint/2010/main" val="50672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62DFB5-1B9E-4161-8AA7-012FA197636F}" type="datetimeFigureOut">
              <a:rPr lang="en-US" smtClean="0"/>
              <a:t>9/20/2017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22050-DF60-4CDF-B68A-8721ED82991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3810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A62DFB5-1B9E-4161-8AA7-012FA197636F}" type="datetimeFigureOut">
              <a:rPr lang="en-US" smtClean="0"/>
              <a:t>9/20/2017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A922050-DF60-4CDF-B68A-8721ED829918}"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125501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800" b="1" dirty="0" smtClean="0"/>
              <a:t>Cultural Aspects and Elements of Fiction in Chinua Achebe’s Things Fall Apart</a:t>
            </a:r>
            <a:endParaRPr lang="en-US" sz="4800" b="1" dirty="0"/>
          </a:p>
        </p:txBody>
      </p:sp>
      <p:sp>
        <p:nvSpPr>
          <p:cNvPr id="3" name="Subtitle 2"/>
          <p:cNvSpPr>
            <a:spLocks noGrp="1"/>
          </p:cNvSpPr>
          <p:nvPr>
            <p:ph type="subTitle" idx="1"/>
          </p:nvPr>
        </p:nvSpPr>
        <p:spPr/>
        <p:txBody>
          <a:bodyPr>
            <a:noAutofit/>
          </a:bodyPr>
          <a:lstStyle/>
          <a:p>
            <a:pPr algn="r"/>
            <a:r>
              <a:rPr lang="en-US" sz="2400" b="1" dirty="0" smtClean="0"/>
              <a:t>Ms. King</a:t>
            </a:r>
          </a:p>
          <a:p>
            <a:pPr algn="r"/>
            <a:r>
              <a:rPr lang="en-US" sz="2400" b="1" dirty="0" smtClean="0"/>
              <a:t>Accelerated World Lit. &amp;Composition</a:t>
            </a:r>
            <a:endParaRPr lang="en-US" sz="2400" b="1" dirty="0"/>
          </a:p>
        </p:txBody>
      </p:sp>
    </p:spTree>
    <p:extLst>
      <p:ext uri="{BB962C8B-B14F-4D97-AF65-F5344CB8AC3E}">
        <p14:creationId xmlns:p14="http://schemas.microsoft.com/office/powerpoint/2010/main" val="2325044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Setting</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smtClean="0"/>
              <a:t>Takes place in the fictional village of Umuofia in Nigeria in the late 1800s</a:t>
            </a:r>
          </a:p>
          <a:p>
            <a:pPr>
              <a:buFont typeface="Wingdings" panose="05000000000000000000" pitchFamily="2" charset="2"/>
              <a:buChar char="Ø"/>
            </a:pPr>
            <a:r>
              <a:rPr lang="en-US" sz="2800" dirty="0" smtClean="0"/>
              <a:t>The novel is </a:t>
            </a:r>
            <a:r>
              <a:rPr lang="en-US" sz="2800" b="1" dirty="0" smtClean="0"/>
              <a:t>historical fiction</a:t>
            </a:r>
            <a:r>
              <a:rPr lang="en-US" sz="2800" dirty="0" smtClean="0"/>
              <a:t>. Though the characters are make believe, some of the events that transpire reflect authentic history.</a:t>
            </a:r>
          </a:p>
          <a:p>
            <a:pPr>
              <a:buFont typeface="Wingdings" panose="05000000000000000000" pitchFamily="2" charset="2"/>
              <a:buChar char="Ø"/>
            </a:pPr>
            <a:r>
              <a:rPr lang="en-US" sz="2800" dirty="0" smtClean="0"/>
              <a:t>It illustrates how the </a:t>
            </a:r>
            <a:r>
              <a:rPr lang="en-US" sz="2800" dirty="0" smtClean="0"/>
              <a:t>traditional culture </a:t>
            </a:r>
            <a:r>
              <a:rPr lang="en-US" sz="2800" dirty="0" smtClean="0"/>
              <a:t>of Africa is changed as a result of colonization.</a:t>
            </a:r>
            <a:endParaRPr lang="en-US" sz="2800" dirty="0"/>
          </a:p>
        </p:txBody>
      </p:sp>
    </p:spTree>
    <p:extLst>
      <p:ext uri="{BB962C8B-B14F-4D97-AF65-F5344CB8AC3E}">
        <p14:creationId xmlns:p14="http://schemas.microsoft.com/office/powerpoint/2010/main" val="995115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Characterization</a:t>
            </a:r>
            <a:endParaRPr lang="en-US" b="1" dirty="0"/>
          </a:p>
        </p:txBody>
      </p:sp>
      <p:sp>
        <p:nvSpPr>
          <p:cNvPr id="3" name="Content Placeholder 2"/>
          <p:cNvSpPr>
            <a:spLocks noGrp="1"/>
          </p:cNvSpPr>
          <p:nvPr>
            <p:ph idx="1"/>
          </p:nvPr>
        </p:nvSpPr>
        <p:spPr>
          <a:xfrm>
            <a:off x="1024128" y="1876425"/>
            <a:ext cx="10158222" cy="4432935"/>
          </a:xfrm>
        </p:spPr>
        <p:txBody>
          <a:bodyPr/>
          <a:lstStyle/>
          <a:p>
            <a:pPr>
              <a:buFont typeface="Wingdings" panose="05000000000000000000" pitchFamily="2" charset="2"/>
              <a:buChar char="Ø"/>
            </a:pPr>
            <a:r>
              <a:rPr lang="en-US" sz="2400" dirty="0" smtClean="0"/>
              <a:t>Achebe describes the main character Okonkwo as being a famous tribal leader of the Igbo people. </a:t>
            </a:r>
          </a:p>
          <a:p>
            <a:pPr>
              <a:buFont typeface="Wingdings" panose="05000000000000000000" pitchFamily="2" charset="2"/>
              <a:buChar char="Ø"/>
            </a:pPr>
            <a:r>
              <a:rPr lang="en-US" sz="2400" dirty="0" smtClean="0"/>
              <a:t>At 18, we learn of his prowess as a wrestler (he defeated Amalinze) </a:t>
            </a:r>
          </a:p>
          <a:p>
            <a:pPr>
              <a:buFont typeface="Wingdings" panose="05000000000000000000" pitchFamily="2" charset="2"/>
              <a:buChar char="Ø"/>
            </a:pPr>
            <a:r>
              <a:rPr lang="en-US" sz="2400" dirty="0" smtClean="0"/>
              <a:t>His wealth is illustrated through his successful crops of yams and three wives.</a:t>
            </a:r>
          </a:p>
          <a:p>
            <a:pPr>
              <a:buFont typeface="Wingdings" panose="05000000000000000000" pitchFamily="2" charset="2"/>
              <a:buChar char="Ø"/>
            </a:pPr>
            <a:r>
              <a:rPr lang="en-US" sz="2400" dirty="0" smtClean="0"/>
              <a:t>Okonkwo is described as being intense and walking like he wanted to pounce on someone.</a:t>
            </a:r>
          </a:p>
          <a:p>
            <a:pPr>
              <a:buFont typeface="Wingdings" panose="05000000000000000000" pitchFamily="2" charset="2"/>
              <a:buChar char="Ø"/>
            </a:pPr>
            <a:r>
              <a:rPr lang="en-US" sz="2400" dirty="0" smtClean="0"/>
              <a:t>Unoka is described as being kind, lazy, and improvident; he’s a debtor and a drunkard (always drinking palm wine).</a:t>
            </a:r>
            <a:endParaRPr lang="en-US" sz="2400" dirty="0"/>
          </a:p>
        </p:txBody>
      </p:sp>
    </p:spTree>
    <p:extLst>
      <p:ext uri="{BB962C8B-B14F-4D97-AF65-F5344CB8AC3E}">
        <p14:creationId xmlns:p14="http://schemas.microsoft.com/office/powerpoint/2010/main" val="21175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824484"/>
          </a:xfrm>
        </p:spPr>
        <p:txBody>
          <a:bodyPr>
            <a:normAutofit/>
          </a:bodyPr>
          <a:lstStyle/>
          <a:p>
            <a:r>
              <a:rPr lang="en-US" sz="4800" b="1" dirty="0" smtClean="0"/>
              <a:t>Characterization (textual evidence)</a:t>
            </a:r>
            <a:endParaRPr lang="en-US" sz="4800" b="1" dirty="0"/>
          </a:p>
        </p:txBody>
      </p:sp>
      <p:sp>
        <p:nvSpPr>
          <p:cNvPr id="3" name="Content Placeholder 2"/>
          <p:cNvSpPr>
            <a:spLocks noGrp="1"/>
          </p:cNvSpPr>
          <p:nvPr>
            <p:ph idx="1"/>
          </p:nvPr>
        </p:nvSpPr>
        <p:spPr>
          <a:xfrm>
            <a:off x="1024128" y="1752600"/>
            <a:ext cx="10767822" cy="4556760"/>
          </a:xfrm>
        </p:spPr>
        <p:txBody>
          <a:bodyPr>
            <a:normAutofit lnSpcReduction="10000"/>
          </a:bodyPr>
          <a:lstStyle/>
          <a:p>
            <a:pPr>
              <a:buFont typeface="Wingdings" panose="05000000000000000000" pitchFamily="2" charset="2"/>
              <a:buChar char="Ø"/>
            </a:pPr>
            <a:r>
              <a:rPr lang="en-US" dirty="0" smtClean="0"/>
              <a:t>“…seemed to walk on springs, as if he was going to pounce on somebody, and he did pounce on people quite often.”</a:t>
            </a:r>
          </a:p>
          <a:p>
            <a:pPr>
              <a:buFont typeface="Wingdings" panose="05000000000000000000" pitchFamily="2" charset="2"/>
              <a:buChar char="Ø"/>
            </a:pPr>
            <a:r>
              <a:rPr lang="en-US" dirty="0" smtClean="0"/>
              <a:t>“…one passion-to hate everything that Unoka had loved.  One of these things was gentleness and another was idleness.”</a:t>
            </a:r>
          </a:p>
          <a:p>
            <a:pPr>
              <a:buFont typeface="Wingdings" panose="05000000000000000000" pitchFamily="2" charset="2"/>
              <a:buChar char="Ø"/>
            </a:pPr>
            <a:r>
              <a:rPr lang="en-US" dirty="0" smtClean="0"/>
              <a:t>“…rules his household with a heavy hand.”</a:t>
            </a:r>
          </a:p>
          <a:p>
            <a:pPr>
              <a:buFont typeface="Wingdings" panose="05000000000000000000" pitchFamily="2" charset="2"/>
              <a:buChar char="Ø"/>
            </a:pPr>
            <a:r>
              <a:rPr lang="en-US" dirty="0" smtClean="0"/>
              <a:t>“In </a:t>
            </a:r>
            <a:r>
              <a:rPr lang="en-US" dirty="0"/>
              <a:t>his day he was lazy and improvident and was quite incapable of thinking about tomorrow. If any money came his way, and it seldom did, he immediately bought gourds of palm-wine, called round his neighbours and made </a:t>
            </a:r>
            <a:r>
              <a:rPr lang="en-US" dirty="0" smtClean="0"/>
              <a:t>merry.”</a:t>
            </a:r>
          </a:p>
          <a:p>
            <a:pPr>
              <a:buFont typeface="Wingdings" panose="05000000000000000000" pitchFamily="2" charset="2"/>
              <a:buChar char="Ø"/>
            </a:pPr>
            <a:r>
              <a:rPr lang="en-US" dirty="0" smtClean="0"/>
              <a:t>“…a </a:t>
            </a:r>
            <a:r>
              <a:rPr lang="en-US" dirty="0"/>
              <a:t>debtor, and he owed every neighbour some money, from a few cowries to quite substantial </a:t>
            </a:r>
            <a:r>
              <a:rPr lang="en-US" dirty="0" smtClean="0"/>
              <a:t>amounts.”</a:t>
            </a:r>
          </a:p>
          <a:p>
            <a:pPr>
              <a:buFont typeface="Wingdings" panose="05000000000000000000" pitchFamily="2" charset="2"/>
              <a:buChar char="Ø"/>
            </a:pPr>
            <a:r>
              <a:rPr lang="en-US" dirty="0" smtClean="0"/>
              <a:t>“...tall </a:t>
            </a:r>
            <a:r>
              <a:rPr lang="en-US" dirty="0"/>
              <a:t>but very thin and had a slight stoop</a:t>
            </a:r>
            <a:r>
              <a:rPr lang="en-US" dirty="0" smtClean="0"/>
              <a:t>.”</a:t>
            </a:r>
          </a:p>
          <a:p>
            <a:pPr>
              <a:buFont typeface="Wingdings" panose="05000000000000000000" pitchFamily="2" charset="2"/>
              <a:buChar char="Ø"/>
            </a:pPr>
            <a:r>
              <a:rPr lang="en-US" dirty="0" smtClean="0"/>
              <a:t>“…wore </a:t>
            </a:r>
            <a:r>
              <a:rPr lang="en-US" dirty="0"/>
              <a:t>a haggard and mournful look except when he was drinking or playing on his flute</a:t>
            </a:r>
            <a:r>
              <a:rPr lang="en-US" dirty="0" smtClean="0"/>
              <a:t>.” </a:t>
            </a:r>
            <a:endParaRPr lang="en-US" dirty="0"/>
          </a:p>
        </p:txBody>
      </p:sp>
    </p:spTree>
    <p:extLst>
      <p:ext uri="{BB962C8B-B14F-4D97-AF65-F5344CB8AC3E}">
        <p14:creationId xmlns:p14="http://schemas.microsoft.com/office/powerpoint/2010/main" val="774324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077" y="99442"/>
            <a:ext cx="9920097" cy="576834"/>
          </a:xfrm>
        </p:spPr>
        <p:txBody>
          <a:bodyPr>
            <a:normAutofit fontScale="90000"/>
          </a:bodyPr>
          <a:lstStyle/>
          <a:p>
            <a:r>
              <a:rPr lang="en-US" b="1" dirty="0" smtClean="0"/>
              <a:t>Cultural Aspects</a:t>
            </a:r>
            <a:endParaRPr lang="en-US" b="1" dirty="0"/>
          </a:p>
        </p:txBody>
      </p:sp>
      <p:sp>
        <p:nvSpPr>
          <p:cNvPr id="3" name="Content Placeholder 2"/>
          <p:cNvSpPr>
            <a:spLocks noGrp="1"/>
          </p:cNvSpPr>
          <p:nvPr>
            <p:ph idx="1"/>
          </p:nvPr>
        </p:nvSpPr>
        <p:spPr>
          <a:xfrm>
            <a:off x="1024128" y="847725"/>
            <a:ext cx="10729722" cy="5734049"/>
          </a:xfrm>
        </p:spPr>
        <p:txBody>
          <a:bodyPr>
            <a:normAutofit lnSpcReduction="10000"/>
          </a:bodyPr>
          <a:lstStyle/>
          <a:p>
            <a:pPr>
              <a:buFont typeface="Wingdings" panose="05000000000000000000" pitchFamily="2" charset="2"/>
              <a:buChar char="Ø"/>
            </a:pPr>
            <a:r>
              <a:rPr lang="en-US" dirty="0" smtClean="0"/>
              <a:t>Believed in polygamy – having multiple wives indicated wealth</a:t>
            </a:r>
          </a:p>
          <a:p>
            <a:pPr>
              <a:buFont typeface="Wingdings" panose="05000000000000000000" pitchFamily="2" charset="2"/>
              <a:buChar char="Ø"/>
            </a:pPr>
            <a:r>
              <a:rPr lang="en-US" dirty="0" smtClean="0"/>
              <a:t>Yams were one of the most important crops.</a:t>
            </a:r>
          </a:p>
          <a:p>
            <a:pPr>
              <a:buFont typeface="Wingdings" panose="05000000000000000000" pitchFamily="2" charset="2"/>
              <a:buChar char="Ø"/>
            </a:pPr>
            <a:r>
              <a:rPr lang="en-US" dirty="0" smtClean="0"/>
              <a:t>Prayed to their ancestors for protection</a:t>
            </a:r>
          </a:p>
          <a:p>
            <a:pPr>
              <a:buFont typeface="Wingdings" panose="05000000000000000000" pitchFamily="2" charset="2"/>
              <a:buChar char="Ø"/>
            </a:pPr>
            <a:r>
              <a:rPr lang="en-US" dirty="0" smtClean="0"/>
              <a:t>Believed in respecting their elders</a:t>
            </a:r>
          </a:p>
          <a:p>
            <a:pPr>
              <a:buFont typeface="Wingdings" panose="05000000000000000000" pitchFamily="2" charset="2"/>
              <a:buChar char="Ø"/>
            </a:pPr>
            <a:r>
              <a:rPr lang="en-US" dirty="0" smtClean="0"/>
              <a:t>Practiced polytheism (prayed to multiple gods and goddesses (ex. Chuckwu – the supreme god, Ani-Earth </a:t>
            </a:r>
            <a:r>
              <a:rPr lang="en-US" dirty="0" smtClean="0"/>
              <a:t>goddess, </a:t>
            </a:r>
            <a:r>
              <a:rPr lang="en-US" dirty="0" smtClean="0"/>
              <a:t>Agbala</a:t>
            </a:r>
            <a:r>
              <a:rPr lang="en-US" dirty="0" smtClean="0"/>
              <a:t>- oracle/god that predicted the future and helped consult one’s deceased loved ones)</a:t>
            </a:r>
            <a:endParaRPr lang="en-US" dirty="0" smtClean="0"/>
          </a:p>
          <a:p>
            <a:pPr>
              <a:buFont typeface="Wingdings" panose="05000000000000000000" pitchFamily="2" charset="2"/>
              <a:buChar char="Ø"/>
            </a:pPr>
            <a:r>
              <a:rPr lang="en-US" dirty="0" smtClean="0"/>
              <a:t>Sought wisdom from an oracle</a:t>
            </a:r>
          </a:p>
          <a:p>
            <a:pPr>
              <a:buFont typeface="Wingdings" panose="05000000000000000000" pitchFamily="2" charset="2"/>
              <a:buChar char="Ø"/>
            </a:pPr>
            <a:r>
              <a:rPr lang="en-US" dirty="0" smtClean="0"/>
              <a:t>Christianity is spread through the arrival of Christian missionaries (who pushed aside traditional Igbo beliefs)</a:t>
            </a:r>
          </a:p>
          <a:p>
            <a:pPr>
              <a:buFont typeface="Wingdings" panose="05000000000000000000" pitchFamily="2" charset="2"/>
              <a:buChar char="Ø"/>
            </a:pPr>
            <a:r>
              <a:rPr lang="en-US" dirty="0" smtClean="0"/>
              <a:t>Previously, tribes were ruled primarily by the elders but with colonization they were being ruled by the Queen of England</a:t>
            </a:r>
          </a:p>
          <a:p>
            <a:pPr>
              <a:buFont typeface="Wingdings" panose="05000000000000000000" pitchFamily="2" charset="2"/>
              <a:buChar char="Ø"/>
            </a:pPr>
            <a:r>
              <a:rPr lang="en-US" dirty="0" smtClean="0"/>
              <a:t>Lost of traditional Igbo culture – anarchy occurs (as the title suggests things fall apart)</a:t>
            </a:r>
          </a:p>
          <a:p>
            <a:pPr>
              <a:buFont typeface="Wingdings" panose="05000000000000000000" pitchFamily="2" charset="2"/>
              <a:buChar char="Ø"/>
            </a:pPr>
            <a:r>
              <a:rPr lang="en-US" dirty="0" smtClean="0"/>
              <a:t>Believed in the art of conversation and valued the usage of proverbs</a:t>
            </a:r>
          </a:p>
          <a:p>
            <a:endParaRPr lang="en-US" dirty="0"/>
          </a:p>
        </p:txBody>
      </p:sp>
    </p:spTree>
    <p:extLst>
      <p:ext uri="{BB962C8B-B14F-4D97-AF65-F5344CB8AC3E}">
        <p14:creationId xmlns:p14="http://schemas.microsoft.com/office/powerpoint/2010/main" val="42543225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514</TotalTime>
  <Words>457</Words>
  <Application>Microsoft Office PowerPoint</Application>
  <PresentationFormat>Custom</PresentationFormat>
  <Paragraphs>32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Integral</vt:lpstr>
      <vt:lpstr>Cultural Aspects and Elements of Fiction in Chinua Achebe’s Things Fall Apart</vt:lpstr>
      <vt:lpstr>Setting</vt:lpstr>
      <vt:lpstr>Characterization</vt:lpstr>
      <vt:lpstr>Characterization (textual evidence)</vt:lpstr>
      <vt:lpstr>Cultural Aspects</vt:lpstr>
    </vt:vector>
  </TitlesOfParts>
  <Company>DeKalb County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Aspects and Elements of Fiction in Chinua Achebe’s Things Fall Apart</dc:title>
  <dc:creator>Erica King</dc:creator>
  <cp:lastModifiedBy>Owner</cp:lastModifiedBy>
  <cp:revision>17</cp:revision>
  <dcterms:created xsi:type="dcterms:W3CDTF">2017-09-20T13:28:03Z</dcterms:created>
  <dcterms:modified xsi:type="dcterms:W3CDTF">2017-09-21T00:21:47Z</dcterms:modified>
</cp:coreProperties>
</file>